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96" r:id="rId4"/>
  </p:sldMasterIdLst>
  <p:notesMasterIdLst>
    <p:notesMasterId r:id="rId25"/>
  </p:notesMasterIdLst>
  <p:sldIdLst>
    <p:sldId id="256" r:id="rId5"/>
    <p:sldId id="292" r:id="rId6"/>
    <p:sldId id="260" r:id="rId7"/>
    <p:sldId id="258" r:id="rId8"/>
    <p:sldId id="298" r:id="rId9"/>
    <p:sldId id="300" r:id="rId10"/>
    <p:sldId id="303" r:id="rId11"/>
    <p:sldId id="301" r:id="rId12"/>
    <p:sldId id="299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die Harris" initials="EH" lastIdx="1" clrIdx="0">
    <p:extLst>
      <p:ext uri="{19B8F6BF-5375-455C-9EA6-DF929625EA0E}">
        <p15:presenceInfo xmlns:p15="http://schemas.microsoft.com/office/powerpoint/2012/main" userId="S::Eddie.Harris@apdcares.org::69faeff6-3d82-4700-8757-8c6741f62b1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B3F9"/>
    <a:srgbClr val="89E0FF"/>
    <a:srgbClr val="94C31F"/>
    <a:srgbClr val="B3E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096030-EBED-41EC-9D43-D82A8850F8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3179" tIns="46590" rIns="93179" bIns="4659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60ABFA-DCA3-4F1C-8845-6B74C76433F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3179" tIns="46590" rIns="93179" bIns="46590" rtlCol="0"/>
          <a:lstStyle>
            <a:lvl1pPr algn="r">
              <a:defRPr sz="1200"/>
            </a:lvl1pPr>
          </a:lstStyle>
          <a:p>
            <a:fld id="{21EB9B33-F9C5-48A9-8D10-5FD8A446B53F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923C8FE-7DD1-4543-B513-151CC41439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9" tIns="46590" rIns="93179" bIns="46590" rtlCol="0" anchor="ctr"/>
          <a:lstStyle/>
          <a:p>
            <a:endParaRPr lang="en-US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19BF28D-DE79-4CDD-8972-B8B02A5254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7"/>
          </a:xfrm>
          <a:prstGeom prst="rect">
            <a:avLst/>
          </a:prstGeom>
        </p:spPr>
        <p:txBody>
          <a:bodyPr vert="horz" lIns="93179" tIns="46590" rIns="93179" bIns="4659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8D9A31-2F06-4838-BB3D-D11FE4EE1F2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3179" tIns="46590" rIns="93179" bIns="4659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E936DC-E504-42AF-B8EE-9F7C594FFD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3179" tIns="46590" rIns="93179" bIns="46590" rtlCol="0" anchor="b"/>
          <a:lstStyle>
            <a:lvl1pPr algn="r">
              <a:defRPr sz="1200"/>
            </a:lvl1pPr>
          </a:lstStyle>
          <a:p>
            <a:fld id="{F356CBCE-7E86-40E1-8D3B-517ED984D14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185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835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682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need to know when to hold them and know when to fold then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842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9D643-C6B8-4C2C-8C76-06AEB66A9D1E}" type="datetime1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897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73B7-7155-44AE-A5E5-A21DE5F51F69}" type="datetime1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63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ACAC-94DA-467D-8849-B7C552B91F9E}" type="datetime1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34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02A00-0409-4FCD-B6C1-BC95013A90BB}" type="datetime1">
              <a:rPr lang="en-US" smtClean="0"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748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2386-FFC4-4AE7-B06F-D8B58DE35F67}" type="datetime1">
              <a:rPr lang="en-US" smtClean="0"/>
              <a:t>11/16/2020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5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157FF-E2D7-4E9D-A74F-B727C2FCE0C2}" type="datetime1">
              <a:rPr lang="en-US" smtClean="0"/>
              <a:t>11/16/2020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11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5A1FB-7D4C-4BA6-A916-C04F7F7E9DD2}" type="datetime1">
              <a:rPr lang="en-US" smtClean="0"/>
              <a:t>11/16/2020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19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7102-A4C8-492C-ACEA-D3B36301062E}" type="datetime1">
              <a:rPr lang="en-US" smtClean="0"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75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1518C-2A9F-4F4A-869A-20046716126A}" type="datetime1">
              <a:rPr lang="en-US" smtClean="0"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670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EA26F-81EF-4C96-A1F9-D573CBB2E1D2}" type="datetime1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0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86D79-BD50-4747-936F-F094575D5D64}" type="datetime1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726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9EE4F-12D9-4129-A2EF-677BFF741AAC}" type="datetime1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8EFC1C65-4CEA-408C-AF97-BD815EDC8D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557" b="-5788"/>
          <a:stretch/>
        </p:blipFill>
        <p:spPr>
          <a:xfrm>
            <a:off x="0" y="8389"/>
            <a:ext cx="12192000" cy="194064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EC11381-95F4-4E20-B806-84E5A4E8F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6415" y="742949"/>
            <a:ext cx="2006053" cy="6654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C3DF84-FDE0-4120-9280-12D59E6A4669}"/>
              </a:ext>
            </a:extLst>
          </p:cNvPr>
          <p:cNvSpPr txBox="1"/>
          <p:nvPr/>
        </p:nvSpPr>
        <p:spPr>
          <a:xfrm>
            <a:off x="1362076" y="5314950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Ron DeSantis</a:t>
            </a:r>
          </a:p>
          <a:p>
            <a:r>
              <a:rPr lang="en-US" sz="2400" dirty="0"/>
              <a:t>Governor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FDD424-F7B3-43F0-92F1-15A93720CB54}"/>
              </a:ext>
            </a:extLst>
          </p:cNvPr>
          <p:cNvSpPr txBox="1"/>
          <p:nvPr/>
        </p:nvSpPr>
        <p:spPr>
          <a:xfrm>
            <a:off x="8848725" y="5314950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Barbara Palmer</a:t>
            </a:r>
          </a:p>
          <a:p>
            <a:r>
              <a:rPr lang="en-US" sz="2400" dirty="0"/>
              <a:t>Director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B354369-8667-4F17-9046-917C9C5B8C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2417247"/>
            <a:ext cx="7467600" cy="1811619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>
                <a:latin typeface="Arial Nova" panose="020B0504020202020204" pitchFamily="34" charset="0"/>
              </a:rPr>
              <a:t>CDC+ EVV Training</a:t>
            </a:r>
          </a:p>
          <a:p>
            <a:r>
              <a:rPr lang="en-US" altLang="en-US" sz="4000" b="1" dirty="0">
                <a:latin typeface="Arial Nova" panose="020B0504020202020204" pitchFamily="34" charset="0"/>
              </a:rPr>
              <a:t>For Representatives</a:t>
            </a:r>
          </a:p>
        </p:txBody>
      </p:sp>
    </p:spTree>
    <p:extLst>
      <p:ext uri="{BB962C8B-B14F-4D97-AF65-F5344CB8AC3E}">
        <p14:creationId xmlns:p14="http://schemas.microsoft.com/office/powerpoint/2010/main" val="3927565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8EFC1C65-4CEA-408C-AF97-BD815EDC8D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557" b="-5788"/>
          <a:stretch/>
        </p:blipFill>
        <p:spPr>
          <a:xfrm>
            <a:off x="0" y="8389"/>
            <a:ext cx="12192000" cy="194064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EC11381-95F4-4E20-B806-84E5A4E8F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6415" y="742949"/>
            <a:ext cx="2006053" cy="6654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7421C06-4C61-47DF-8A97-45C7765D5A0E}"/>
              </a:ext>
            </a:extLst>
          </p:cNvPr>
          <p:cNvSpPr txBox="1"/>
          <p:nvPr/>
        </p:nvSpPr>
        <p:spPr>
          <a:xfrm>
            <a:off x="438150" y="1495425"/>
            <a:ext cx="11039093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What is EVV?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2400" dirty="0"/>
              <a:t>EVV is an application that will track certain in-home CDC+ services using any smartphone, tablet or phone connected to a landline, to verify in-home services that assist you with your activities of daily living.</a:t>
            </a:r>
          </a:p>
          <a:p>
            <a:endParaRPr lang="en-US" sz="2400" dirty="0"/>
          </a:p>
          <a:p>
            <a:r>
              <a:rPr lang="en-US" sz="2400" dirty="0"/>
              <a:t>EVV will collect the time an employee clocks in and out for their shift as well as the</a:t>
            </a:r>
          </a:p>
          <a:p>
            <a:r>
              <a:rPr lang="en-US" sz="2400" dirty="0"/>
              <a:t>geo-location of where the visit is taking place. But it will not replace timesheets.</a:t>
            </a:r>
          </a:p>
          <a:p>
            <a:endParaRPr lang="en-US" sz="2400" dirty="0"/>
          </a:p>
          <a:p>
            <a:r>
              <a:rPr lang="en-US" sz="2400" dirty="0"/>
              <a:t>Initially, Personal Care Assistance (PCA), In-Home Supports (IHS), and Respite (both RSPH and RSPD) will be tracked for these in-home visits.</a:t>
            </a:r>
          </a:p>
          <a:p>
            <a:endParaRPr lang="en-US" sz="2400" dirty="0"/>
          </a:p>
          <a:p>
            <a:r>
              <a:rPr lang="en-US" sz="2400" dirty="0"/>
              <a:t>Live-in employees are exempt because their services do not require an “in-home visit.”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12115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F5359A-72F0-4EC9-A8A6-D172C091C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>
                <a:solidFill>
                  <a:schemeClr val="tx1"/>
                </a:solidFill>
              </a:rPr>
              <a:t>3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296EA2-F674-4E6D-9135-B653BB576E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154" b="-1924"/>
          <a:stretch/>
        </p:blipFill>
        <p:spPr>
          <a:xfrm rot="16200000">
            <a:off x="-2795584" y="2795587"/>
            <a:ext cx="6858000" cy="12668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97ADBD-D89F-4BF9-BD3A-22CD2C29738E}"/>
              </a:ext>
            </a:extLst>
          </p:cNvPr>
          <p:cNvSpPr txBox="1"/>
          <p:nvPr/>
        </p:nvSpPr>
        <p:spPr>
          <a:xfrm>
            <a:off x="1503117" y="982175"/>
            <a:ext cx="1013290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/>
              <a:t>Why EVV?</a:t>
            </a:r>
          </a:p>
          <a:p>
            <a:endParaRPr lang="en-US" sz="4800" dirty="0"/>
          </a:p>
          <a:p>
            <a:r>
              <a:rPr lang="en-US" sz="2400" dirty="0"/>
              <a:t>The 21</a:t>
            </a:r>
            <a:r>
              <a:rPr lang="en-US" sz="2400" baseline="30000" dirty="0"/>
              <a:t>st</a:t>
            </a:r>
            <a:r>
              <a:rPr lang="en-US" sz="2400" dirty="0"/>
              <a:t> Century Cures Act, Section 1903(l), enacted December 13, 2016, </a:t>
            </a:r>
          </a:p>
          <a:p>
            <a:r>
              <a:rPr lang="en-US" sz="2400" dirty="0"/>
              <a:t>requires Florida </a:t>
            </a:r>
            <a:r>
              <a:rPr lang="en-US" sz="2400" dirty="0" err="1"/>
              <a:t>iBudget</a:t>
            </a:r>
            <a:r>
              <a:rPr lang="en-US" sz="2400" dirty="0"/>
              <a:t> waiver service providers use EVV systems for certain</a:t>
            </a:r>
          </a:p>
          <a:p>
            <a:r>
              <a:rPr lang="en-US" sz="2400" dirty="0"/>
              <a:t>services that require an in-home visit. </a:t>
            </a:r>
          </a:p>
          <a:p>
            <a:endParaRPr lang="en-US" sz="2400" dirty="0"/>
          </a:p>
          <a:p>
            <a:r>
              <a:rPr lang="en-US" sz="2400" dirty="0"/>
              <a:t>Because CDC+ is funded through the APD Medicaid Waiver Program, all services</a:t>
            </a:r>
          </a:p>
          <a:p>
            <a:r>
              <a:rPr lang="en-US" sz="2400" dirty="0"/>
              <a:t>paid with your CDC+ monthly budget are Medicaid-funded services.</a:t>
            </a:r>
          </a:p>
          <a:p>
            <a:endParaRPr lang="en-US" sz="2400" dirty="0"/>
          </a:p>
          <a:p>
            <a:r>
              <a:rPr lang="en-US" sz="2400" dirty="0"/>
              <a:t>EVV systems are meant to improve the quality of in-home services to people</a:t>
            </a:r>
          </a:p>
          <a:p>
            <a:r>
              <a:rPr lang="en-US" sz="2400" dirty="0"/>
              <a:t>who rely on them and to reduce fraud, waste and abuse.</a:t>
            </a:r>
          </a:p>
        </p:txBody>
      </p:sp>
    </p:spTree>
    <p:extLst>
      <p:ext uri="{BB962C8B-B14F-4D97-AF65-F5344CB8AC3E}">
        <p14:creationId xmlns:p14="http://schemas.microsoft.com/office/powerpoint/2010/main" val="604093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AA4C05-EF4A-4C23-9C0A-CEC17DBCE2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6E0CEB-F74E-49C2-8018-AA51F476E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>
                <a:solidFill>
                  <a:schemeClr val="tx1"/>
                </a:solidFill>
              </a:rPr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1CDC49-B61E-4189-8E49-94CD261403B6}"/>
              </a:ext>
            </a:extLst>
          </p:cNvPr>
          <p:cNvSpPr txBox="1"/>
          <p:nvPr/>
        </p:nvSpPr>
        <p:spPr>
          <a:xfrm>
            <a:off x="825117" y="247650"/>
            <a:ext cx="10217092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4800" dirty="0"/>
          </a:p>
          <a:p>
            <a:pPr algn="ctr"/>
            <a:r>
              <a:rPr lang="en-US" sz="4800" dirty="0"/>
              <a:t>What Do I Need to Do First?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In this training we’ll be reviewing some steps you’ve may have already taken and</a:t>
            </a:r>
          </a:p>
          <a:p>
            <a:pPr algn="ctr"/>
            <a:r>
              <a:rPr lang="en-US" sz="2400" dirty="0"/>
              <a:t>getting you ready to start verifying your employees’ visits.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By now you’ve received your log-in credentials from </a:t>
            </a:r>
            <a:r>
              <a:rPr lang="en-US" sz="2400" dirty="0" err="1"/>
              <a:t>Mains’l</a:t>
            </a:r>
            <a:r>
              <a:rPr lang="en-US" sz="2400" dirty="0"/>
              <a:t> you’ll need</a:t>
            </a:r>
          </a:p>
          <a:p>
            <a:pPr algn="ctr"/>
            <a:r>
              <a:rPr lang="en-US" sz="2400" dirty="0"/>
              <a:t>to log in to your account at their website, https://apd.mainsl.com.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Throughout this training, we’ll be sharing </a:t>
            </a:r>
            <a:r>
              <a:rPr lang="en-US" sz="2400" dirty="0" err="1"/>
              <a:t>Mains’l’s</a:t>
            </a:r>
            <a:r>
              <a:rPr lang="en-US" sz="2400" dirty="0"/>
              <a:t> tutorial which will always be</a:t>
            </a:r>
          </a:p>
          <a:p>
            <a:pPr algn="ctr"/>
            <a:r>
              <a:rPr lang="en-US" sz="2400" dirty="0"/>
              <a:t>your go-to resource for navigation and use information. This tutorial</a:t>
            </a:r>
          </a:p>
          <a:p>
            <a:pPr algn="ctr"/>
            <a:r>
              <a:rPr lang="en-US" sz="2400" dirty="0"/>
              <a:t> will always be available for reference under Settings.</a:t>
            </a:r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3732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4B20D0-63B4-4A85-9A08-F7E29CC67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7FC4B-9341-4945-8DA5-30071EC69B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16200000">
            <a:off x="-2795587" y="2795587"/>
            <a:ext cx="6858000" cy="12668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85BD48-2E47-4903-9647-D64BE95472D5}"/>
              </a:ext>
            </a:extLst>
          </p:cNvPr>
          <p:cNvSpPr txBox="1"/>
          <p:nvPr/>
        </p:nvSpPr>
        <p:spPr>
          <a:xfrm>
            <a:off x="1658986" y="2090171"/>
            <a:ext cx="1000164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/>
              <a:t>OK, I’m Logged on. Now What?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Once you’re logged in, you’ll see a list of your providers’ visits. You’ll need to </a:t>
            </a:r>
          </a:p>
          <a:p>
            <a:pPr algn="ctr"/>
            <a:r>
              <a:rPr lang="en-US" sz="2400" dirty="0"/>
              <a:t>select each visit to either verify or modify if adjustments need to be made. </a:t>
            </a:r>
          </a:p>
          <a:p>
            <a:pPr algn="ctr"/>
            <a:r>
              <a:rPr lang="en-US" sz="2400" dirty="0"/>
              <a:t>Once adjusted, visits can be approved but not verified but you can change</a:t>
            </a:r>
          </a:p>
          <a:p>
            <a:pPr algn="ctr"/>
            <a:r>
              <a:rPr lang="en-US" sz="2400" dirty="0"/>
              <a:t>the service and add notes and still be able to verify a visit.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Remember, approved visits are not a substitute for timesheets. Current CDC+</a:t>
            </a:r>
          </a:p>
          <a:p>
            <a:pPr algn="ctr"/>
            <a:r>
              <a:rPr lang="en-US" sz="2400" dirty="0"/>
              <a:t>expectations and processes for timesheets will continue, business as usual.</a:t>
            </a:r>
          </a:p>
          <a:p>
            <a:pPr algn="ctr"/>
            <a:endParaRPr lang="en-US" sz="48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69968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72502-D2C4-4A21-B4A7-E37049665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6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8F3729-03C8-4ACE-A6BE-F4ACA0CA75FE}"/>
              </a:ext>
            </a:extLst>
          </p:cNvPr>
          <p:cNvSpPr txBox="1"/>
          <p:nvPr/>
        </p:nvSpPr>
        <p:spPr>
          <a:xfrm rot="10800000" flipV="1">
            <a:off x="913141" y="906601"/>
            <a:ext cx="99016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800" dirty="0"/>
          </a:p>
          <a:p>
            <a:pPr algn="ctr"/>
            <a:r>
              <a:rPr lang="en-US" sz="4800" dirty="0"/>
              <a:t>OK, What’s Next?</a:t>
            </a:r>
          </a:p>
          <a:p>
            <a:pPr algn="ctr"/>
            <a:endParaRPr lang="en-US" sz="4800" dirty="0"/>
          </a:p>
          <a:p>
            <a:pPr algn="ctr"/>
            <a:r>
              <a:rPr lang="en-US" sz="2400" dirty="0"/>
              <a:t>Now that you’ve verified your provider’s visits you’ll be able to see them in</a:t>
            </a:r>
          </a:p>
          <a:p>
            <a:pPr algn="ctr"/>
            <a:r>
              <a:rPr lang="en-US" sz="2400" dirty="0"/>
              <a:t>the Secure Web-based Payroll System. You’ll see a new column of applicable provider’s timesheet submission page that will show a list of verified visit hours to assist you with payroll entry.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Because modified visits are not listed does not mean you cannot submit </a:t>
            </a:r>
          </a:p>
          <a:p>
            <a:pPr algn="ctr"/>
            <a:r>
              <a:rPr lang="en-US" sz="2400" dirty="0"/>
              <a:t>claims.  You can still submit time for all the hours your provider has worked. </a:t>
            </a:r>
          </a:p>
          <a:p>
            <a:endParaRPr lang="en-US" sz="4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FFCB53-EA8F-4C48-98B7-13FD945654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882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EE9083-E668-42A5-8A44-1EC67F342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574D2-A0B0-4700-901D-5B7E37D28D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16200000">
            <a:off x="-2795587" y="2795587"/>
            <a:ext cx="6858000" cy="12668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86DB3F-12BE-4898-8EE9-F805CDF91695}"/>
              </a:ext>
            </a:extLst>
          </p:cNvPr>
          <p:cNvSpPr txBox="1"/>
          <p:nvPr/>
        </p:nvSpPr>
        <p:spPr>
          <a:xfrm>
            <a:off x="2005763" y="208079"/>
            <a:ext cx="9977387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Interactive Voice Response (IVR)</a:t>
            </a:r>
          </a:p>
          <a:p>
            <a:pPr algn="ctr"/>
            <a:endParaRPr lang="en-US" sz="4800" dirty="0"/>
          </a:p>
          <a:p>
            <a:pPr algn="ctr"/>
            <a:r>
              <a:rPr lang="en-US" sz="2400" dirty="0"/>
              <a:t>For consumers/representatives who may not have ready access to a smart phone or tablet—or who just may feel more comfortable using a telephone– CDC+ has a phone IVR option to verify provider visits. </a:t>
            </a:r>
          </a:p>
          <a:p>
            <a:pPr algn="ctr"/>
            <a:endParaRPr lang="en-US" sz="2400" dirty="0"/>
          </a:p>
          <a:p>
            <a:pPr algn="ctr"/>
            <a:r>
              <a:rPr lang="en-US" sz="4800" dirty="0"/>
              <a:t>1-763-412-1373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You’ll be guided by voice-prompts through menu selections of the EVV system.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This is an automated system. There is no choice to select an agent or operator to be transferred to a live person.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CDC+ Customer Service cannot assist you with IVR navigation or visit verification. </a:t>
            </a:r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596146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8ADFA7-D168-4147-A368-9CA86F84C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B07A9D-5422-4349-A001-BD776E08FA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E16CE0-D227-4328-824A-B2B6E57BBBB8}"/>
              </a:ext>
            </a:extLst>
          </p:cNvPr>
          <p:cNvSpPr txBox="1"/>
          <p:nvPr/>
        </p:nvSpPr>
        <p:spPr>
          <a:xfrm>
            <a:off x="613954" y="757646"/>
            <a:ext cx="903949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Who Can I Contact If…?</a:t>
            </a:r>
          </a:p>
          <a:p>
            <a:pPr algn="ctr"/>
            <a:endParaRPr lang="en-US" sz="4800" dirty="0"/>
          </a:p>
          <a:p>
            <a:pPr algn="ctr"/>
            <a:r>
              <a:rPr lang="en-US" sz="2400" dirty="0"/>
              <a:t>Please try to use all available resources. Just like managing your</a:t>
            </a:r>
          </a:p>
          <a:p>
            <a:pPr algn="ctr"/>
            <a:r>
              <a:rPr lang="en-US" sz="2400" dirty="0"/>
              <a:t>Regular CDC+ account, we rely on your ability to problem solve</a:t>
            </a:r>
          </a:p>
          <a:p>
            <a:pPr algn="ctr"/>
            <a:r>
              <a:rPr lang="en-US" sz="2400" dirty="0"/>
              <a:t>On your own.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If you must contact CDC+ about an EVV issue, DO NOT call</a:t>
            </a:r>
          </a:p>
          <a:p>
            <a:pPr algn="ctr"/>
            <a:r>
              <a:rPr lang="en-US" sz="2400" dirty="0"/>
              <a:t>On payroll deadline days. Customer Service WILL NOT be able </a:t>
            </a:r>
          </a:p>
          <a:p>
            <a:pPr algn="ctr"/>
            <a:r>
              <a:rPr lang="en-US" sz="2400" dirty="0"/>
              <a:t>To assist on these days. There is no way to speak for you</a:t>
            </a:r>
          </a:p>
          <a:p>
            <a:pPr algn="ctr"/>
            <a:r>
              <a:rPr lang="en-US" sz="2400" dirty="0"/>
              <a:t>To speak with </a:t>
            </a:r>
            <a:r>
              <a:rPr lang="en-US" sz="2400" dirty="0" err="1"/>
              <a:t>Mains’l</a:t>
            </a:r>
            <a:r>
              <a:rPr lang="en-US" sz="2400" dirty="0"/>
              <a:t> or have them call you back.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Only a consumer or representative should call CDC+.</a:t>
            </a:r>
          </a:p>
          <a:p>
            <a:pPr algn="ctr"/>
            <a:r>
              <a:rPr lang="en-US" sz="2400" dirty="0"/>
              <a:t>NEVER tell a provider to contact CDC+. We cannot help them.</a:t>
            </a:r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57780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9997F2C-3E41-4A52-B19D-CDC8F64E2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A100C-3613-4AEE-869E-6BFACEE617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0B79F3-998D-4740-9EEF-1ACE6BFB4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5959" y="2076450"/>
            <a:ext cx="108966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26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E624E5-5583-4A76-9B1F-C7BBF9774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10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3A765-1EEB-4347-9E8C-72F30EF91D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584" y="0"/>
            <a:ext cx="92088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42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01C07B-41C6-4AF5-B51A-8CD849EF1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322B7-C759-4D68-A76E-3B9C36A7B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216" y="0"/>
            <a:ext cx="9191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32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4E784A-AB69-4D37-8169-02263E7A6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12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98452-4203-409F-8F66-D7A810842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120" y="0"/>
            <a:ext cx="91077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7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BC980FF-AA54-4912-BC0C-16ACB93C7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261CE0-7CBC-4B2E-8156-16A830B14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258" y="0"/>
            <a:ext cx="92114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13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43CFA7-B763-475C-944C-E885FD760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3193B-A278-4704-BD43-4BBD19907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916" y="0"/>
            <a:ext cx="9200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781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10CF842-BC46-4FD0-90CD-17306CF5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DFD440-1751-4B72-B045-F8222DF6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794" y="0"/>
            <a:ext cx="9138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373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D959B6C-20C4-4868-8AA4-E5474B4E1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8725C-C48D-4E8C-AB60-BEB54AA89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363" y="0"/>
            <a:ext cx="92312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685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A43D04-6C49-4BE5-8CD6-9EF60273C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B4ECA0-1DFB-4F0F-8954-AA2ED63ED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005" y="0"/>
            <a:ext cx="91579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347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4DEAAC-208E-46E1-B1FC-1C49BAF18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43027F-4E65-44C4-A2A7-2D382A208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548" y="0"/>
            <a:ext cx="9196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17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8AE72A-D086-4E93-BCEA-68FB3623D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CCC05-7603-449D-ACB3-38181290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879" y="0"/>
            <a:ext cx="91942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43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5B9D35-D610-468A-BAA5-FA58D59B0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20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9184BF-9011-46AE-8F48-FBA8C6B2F6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066" y="0"/>
            <a:ext cx="9177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8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B7B78F972B9E41B1179E27B1859A47" ma:contentTypeVersion="11" ma:contentTypeDescription="Create a new document." ma:contentTypeScope="" ma:versionID="15ccc1eb807b2ec92c8d8dc9abe30307">
  <xsd:schema xmlns:xsd="http://www.w3.org/2001/XMLSchema" xmlns:xs="http://www.w3.org/2001/XMLSchema" xmlns:p="http://schemas.microsoft.com/office/2006/metadata/properties" xmlns:ns2="8f16f1db-a9d7-4ce7-8fc6-9c1d67727c86" xmlns:ns3="8b148246-2326-426c-94b1-ef21176a0810" targetNamespace="http://schemas.microsoft.com/office/2006/metadata/properties" ma:root="true" ma:fieldsID="9b442fec9894e9889353fe5b6edca132" ns2:_="" ns3:_="">
    <xsd:import namespace="8f16f1db-a9d7-4ce7-8fc6-9c1d67727c86"/>
    <xsd:import namespace="8b148246-2326-426c-94b1-ef21176a081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16f1db-a9d7-4ce7-8fc6-9c1d67727c8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148246-2326-426c-94b1-ef21176a08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029C74-00E5-49F4-B5A9-5B90A13634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BD9E43-E364-4D62-B032-FA338BFEA779}">
  <ds:schemaRefs>
    <ds:schemaRef ds:uri="http://schemas.microsoft.com/office/2006/metadata/properties"/>
    <ds:schemaRef ds:uri="8b148246-2326-426c-94b1-ef21176a0810"/>
    <ds:schemaRef ds:uri="http://purl.org/dc/elements/1.1/"/>
    <ds:schemaRef ds:uri="8f16f1db-a9d7-4ce7-8fc6-9c1d67727c86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C92AC45-98A0-412D-A6D9-B3BE6FE690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16f1db-a9d7-4ce7-8fc6-9c1d67727c86"/>
    <ds:schemaRef ds:uri="8b148246-2326-426c-94b1-ef21176a08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63220</TotalTime>
  <Words>734</Words>
  <Application>Microsoft Office PowerPoint</Application>
  <PresentationFormat>Widescreen</PresentationFormat>
  <Paragraphs>110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Arial Nova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Kimberly Tharpe</dc:creator>
  <cp:lastModifiedBy>Larry Hill</cp:lastModifiedBy>
  <cp:revision>137</cp:revision>
  <cp:lastPrinted>2019-08-07T12:35:40Z</cp:lastPrinted>
  <dcterms:created xsi:type="dcterms:W3CDTF">2019-05-15T13:22:31Z</dcterms:created>
  <dcterms:modified xsi:type="dcterms:W3CDTF">2020-11-17T18:57:53Z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0x01010000B7B78F972B9E41B1179E27B1859A47</vt:lpwstr>
  </property>
</Properties>
</file>